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2"/>
  </p:notesMasterIdLst>
  <p:sldIdLst>
    <p:sldId id="256" r:id="rId2"/>
    <p:sldId id="257" r:id="rId3"/>
    <p:sldId id="258" r:id="rId4"/>
    <p:sldId id="312" r:id="rId5"/>
    <p:sldId id="311" r:id="rId6"/>
    <p:sldId id="275" r:id="rId7"/>
    <p:sldId id="313" r:id="rId8"/>
    <p:sldId id="315" r:id="rId9"/>
    <p:sldId id="259" r:id="rId10"/>
    <p:sldId id="261" r:id="rId11"/>
  </p:sldIdLst>
  <p:sldSz cx="9144000" cy="5143500" type="screen16x9"/>
  <p:notesSz cx="6858000" cy="9144000"/>
  <p:embeddedFontLst>
    <p:embeddedFont>
      <p:font typeface="Anaheim" panose="02000503000000000000" pitchFamily="2" charset="77"/>
      <p:regular r:id="rId13"/>
    </p:embeddedFont>
    <p:embeddedFont>
      <p:font typeface="Bahiana" pitchFamily="2" charset="77"/>
      <p:regular r:id="rId14"/>
    </p:embeddedFont>
    <p:embeddedFont>
      <p:font typeface="Fira Sans Extra Condensed Medium" panose="020B0503050000020004" pitchFamily="34" charset="0"/>
      <p:regular r:id="rId15"/>
      <p:bold r:id="rId16"/>
      <p:italic r:id="rId17"/>
      <p:boldItalic r:id="rId18"/>
    </p:embeddedFont>
    <p:embeddedFont>
      <p:font typeface="Roboto Slab Regular" pitchFamily="2" charset="0"/>
      <p:regular r:id="rId19"/>
      <p:bold r:id="rId20"/>
    </p:embeddedFont>
    <p:embeddedFont>
      <p:font typeface="Saira SemiCondensed Medium" pitchFamily="2" charset="77"/>
      <p:regular r:id="rId21"/>
      <p:bold r:id="rId22"/>
      <p:italic r:id="rId23"/>
      <p:boldItalic r:id="rId24"/>
    </p:embeddedFont>
    <p:embeddedFont>
      <p:font typeface="Saira SemiCondensed SemiBold" pitchFamily="2" charset="77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77B27B1-0BCF-4F5A-93E6-0BD96E201A90}">
  <a:tblStyle styleId="{B77B27B1-0BCF-4F5A-93E6-0BD96E201A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39"/>
    <p:restoredTop sz="94601"/>
  </p:normalViewPr>
  <p:slideViewPr>
    <p:cSldViewPr snapToGrid="0" snapToObjects="1">
      <p:cViewPr varScale="1">
        <p:scale>
          <a:sx n="119" d="100"/>
          <a:sy n="119" d="100"/>
        </p:scale>
        <p:origin x="20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14ab38a4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14ab38a4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b20e2230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b20e2230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be81bf08b_0_12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be81bf08b_0_12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be81bf08b_0_12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be81bf08b_0_12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8993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6bd56c9061_0_2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6bd56c9061_0_2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bd56c9061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bd56c9061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3" y="-1"/>
            <a:ext cx="9143063" cy="5431201"/>
            <a:chOff x="463" y="-1"/>
            <a:chExt cx="9143063" cy="5431201"/>
          </a:xfrm>
        </p:grpSpPr>
        <p:sp>
          <p:nvSpPr>
            <p:cNvPr id="10" name="Google Shape;10;p2"/>
            <p:cNvSpPr/>
            <p:nvPr/>
          </p:nvSpPr>
          <p:spPr>
            <a:xfrm flipH="1">
              <a:off x="6622962" y="4136025"/>
              <a:ext cx="791100" cy="791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flipH="1">
              <a:off x="3716550" y="274077"/>
              <a:ext cx="1082100" cy="1082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1486612" y="2400300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1810337" y="2681700"/>
              <a:ext cx="2749500" cy="2749500"/>
            </a:xfrm>
            <a:prstGeom prst="ellipse">
              <a:avLst/>
            </a:prstGeom>
            <a:gradFill>
              <a:gsLst>
                <a:gs pos="0">
                  <a:srgbClr val="00151F">
                    <a:alpha val="56862"/>
                  </a:srgbClr>
                </a:gs>
                <a:gs pos="5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" name="Google Shape;14;p2"/>
            <p:cNvPicPr preferRelativeResize="0"/>
            <p:nvPr/>
          </p:nvPicPr>
          <p:blipFill rotWithShape="1">
            <a:blip r:embed="rId3">
              <a:alphaModFix/>
            </a:blip>
            <a:srcRect l="48250" b="42676"/>
            <a:stretch/>
          </p:blipFill>
          <p:spPr>
            <a:xfrm rot="10800000" flipH="1">
              <a:off x="463" y="-1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 flipH="1">
              <a:off x="4063887" y="625175"/>
              <a:ext cx="403575" cy="40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848788" y="4362200"/>
              <a:ext cx="339425" cy="338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7;p2"/>
            <p:cNvSpPr/>
            <p:nvPr/>
          </p:nvSpPr>
          <p:spPr>
            <a:xfrm flipH="1">
              <a:off x="5351500" y="211675"/>
              <a:ext cx="1947900" cy="19479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" name="Google Shape;18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 flipH="1">
              <a:off x="2388003" y="3263743"/>
              <a:ext cx="1666877" cy="1663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915994" y="777017"/>
              <a:ext cx="818909" cy="817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2"/>
            <p:cNvPicPr preferRelativeResize="0"/>
            <p:nvPr/>
          </p:nvPicPr>
          <p:blipFill rotWithShape="1">
            <a:blip r:embed="rId3">
              <a:alphaModFix/>
            </a:blip>
            <a:srcRect l="47244" t="1700" r="-12382" b="49281"/>
            <a:stretch/>
          </p:blipFill>
          <p:spPr>
            <a:xfrm rot="10800000">
              <a:off x="7231123" y="-1"/>
              <a:ext cx="1912402" cy="1436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 flipH="1">
            <a:off x="4721687" y="3220316"/>
            <a:ext cx="3702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 flipH="1">
            <a:off x="4721687" y="2290984"/>
            <a:ext cx="3702300" cy="108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rgbClr val="FFFFFF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4"/>
          <p:cNvGrpSpPr/>
          <p:nvPr/>
        </p:nvGrpSpPr>
        <p:grpSpPr>
          <a:xfrm>
            <a:off x="4520425" y="-1"/>
            <a:ext cx="4623100" cy="5020201"/>
            <a:chOff x="4520425" y="-1"/>
            <a:chExt cx="4623100" cy="5020201"/>
          </a:xfrm>
        </p:grpSpPr>
        <p:sp>
          <p:nvSpPr>
            <p:cNvPr id="35" name="Google Shape;35;p4"/>
            <p:cNvSpPr/>
            <p:nvPr/>
          </p:nvSpPr>
          <p:spPr>
            <a:xfrm>
              <a:off x="4520425" y="4229100"/>
              <a:ext cx="791100" cy="791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6" name="Google Shape;36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46275" y="4455275"/>
              <a:ext cx="339425" cy="33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4"/>
            <p:cNvPicPr preferRelativeResize="0"/>
            <p:nvPr/>
          </p:nvPicPr>
          <p:blipFill rotWithShape="1">
            <a:blip r:embed="rId4">
              <a:alphaModFix/>
            </a:blip>
            <a:srcRect l="48250" b="42676"/>
            <a:stretch/>
          </p:blipFill>
          <p:spPr>
            <a:xfrm rot="10800000">
              <a:off x="5484202" y="-1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20075" y="1133150"/>
            <a:ext cx="3572100" cy="10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ubTitle" idx="1"/>
          </p:nvPr>
        </p:nvSpPr>
        <p:spPr>
          <a:xfrm flipH="1">
            <a:off x="720075" y="2258759"/>
            <a:ext cx="5192100" cy="21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ctrTitle"/>
          </p:nvPr>
        </p:nvSpPr>
        <p:spPr>
          <a:xfrm>
            <a:off x="1204900" y="1383139"/>
            <a:ext cx="315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1"/>
          </p:nvPr>
        </p:nvSpPr>
        <p:spPr>
          <a:xfrm flipH="1">
            <a:off x="1205250" y="1898825"/>
            <a:ext cx="2801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2"/>
          </p:nvPr>
        </p:nvSpPr>
        <p:spPr>
          <a:xfrm>
            <a:off x="1204900" y="3416963"/>
            <a:ext cx="315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3"/>
          </p:nvPr>
        </p:nvSpPr>
        <p:spPr>
          <a:xfrm flipH="1">
            <a:off x="1205250" y="3932650"/>
            <a:ext cx="2801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4"/>
          </p:nvPr>
        </p:nvSpPr>
        <p:spPr>
          <a:xfrm>
            <a:off x="5256950" y="1383139"/>
            <a:ext cx="3155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5"/>
          </p:nvPr>
        </p:nvSpPr>
        <p:spPr>
          <a:xfrm flipH="1">
            <a:off x="5257300" y="1898825"/>
            <a:ext cx="2801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6"/>
          </p:nvPr>
        </p:nvSpPr>
        <p:spPr>
          <a:xfrm>
            <a:off x="5256950" y="3416963"/>
            <a:ext cx="3155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7"/>
          </p:nvPr>
        </p:nvSpPr>
        <p:spPr>
          <a:xfrm flipH="1">
            <a:off x="5257300" y="3932650"/>
            <a:ext cx="2801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title" idx="8" hasCustomPrompt="1"/>
          </p:nvPr>
        </p:nvSpPr>
        <p:spPr>
          <a:xfrm flipH="1">
            <a:off x="1204900" y="2979627"/>
            <a:ext cx="2046300" cy="6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2"/>
          <p:cNvSpPr txBox="1">
            <a:spLocks noGrp="1"/>
          </p:cNvSpPr>
          <p:nvPr>
            <p:ph type="title" idx="9" hasCustomPrompt="1"/>
          </p:nvPr>
        </p:nvSpPr>
        <p:spPr>
          <a:xfrm flipH="1">
            <a:off x="1204900" y="931626"/>
            <a:ext cx="2046300" cy="6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2"/>
          <p:cNvSpPr txBox="1">
            <a:spLocks noGrp="1"/>
          </p:cNvSpPr>
          <p:nvPr>
            <p:ph type="title" idx="13" hasCustomPrompt="1"/>
          </p:nvPr>
        </p:nvSpPr>
        <p:spPr>
          <a:xfrm flipH="1">
            <a:off x="5256950" y="931626"/>
            <a:ext cx="2046300" cy="6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2"/>
          <p:cNvSpPr txBox="1">
            <a:spLocks noGrp="1"/>
          </p:cNvSpPr>
          <p:nvPr>
            <p:ph type="title" idx="14" hasCustomPrompt="1"/>
          </p:nvPr>
        </p:nvSpPr>
        <p:spPr>
          <a:xfrm flipH="1">
            <a:off x="5256950" y="2979632"/>
            <a:ext cx="2046300" cy="6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720000" y="3153300"/>
            <a:ext cx="4023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720025" y="1050350"/>
            <a:ext cx="4263900" cy="182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89" name="Google Shape;89;p13"/>
          <p:cNvGrpSpPr/>
          <p:nvPr/>
        </p:nvGrpSpPr>
        <p:grpSpPr>
          <a:xfrm>
            <a:off x="3740700" y="3950"/>
            <a:ext cx="5403300" cy="5143500"/>
            <a:chOff x="3740700" y="3950"/>
            <a:chExt cx="5403300" cy="5143500"/>
          </a:xfrm>
        </p:grpSpPr>
        <p:sp>
          <p:nvSpPr>
            <p:cNvPr id="90" name="Google Shape;90;p13"/>
            <p:cNvSpPr/>
            <p:nvPr/>
          </p:nvSpPr>
          <p:spPr>
            <a:xfrm flipH="1">
              <a:off x="3740700" y="3950"/>
              <a:ext cx="5403300" cy="5143500"/>
            </a:xfrm>
            <a:prstGeom prst="rect">
              <a:avLst/>
            </a:prstGeom>
            <a:gradFill>
              <a:gsLst>
                <a:gs pos="0">
                  <a:srgbClr val="00151F">
                    <a:alpha val="6627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 rot="10800000" flipH="1">
              <a:off x="6050750" y="223424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 l="48250" b="42676"/>
            <a:stretch/>
          </p:blipFill>
          <p:spPr>
            <a:xfrm flipH="1">
              <a:off x="5484677" y="1098474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6222000" y="395424"/>
              <a:ext cx="696975" cy="6955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list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xfrm>
            <a:off x="720050" y="1371600"/>
            <a:ext cx="7703700" cy="31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AutoNum type="arabicPeriod"/>
              <a:defRPr sz="1200">
                <a:solidFill>
                  <a:schemeClr val="accent2"/>
                </a:solidFill>
              </a:defRPr>
            </a:lvl1pPr>
            <a:lvl2pPr marL="914400" lvl="1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lphaLcPeriod"/>
              <a:defRPr>
                <a:solidFill>
                  <a:schemeClr val="accent2"/>
                </a:solidFill>
              </a:defRPr>
            </a:lvl2pPr>
            <a:lvl3pPr marL="1371600" lvl="2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romanLcPeriod"/>
              <a:defRPr>
                <a:solidFill>
                  <a:schemeClr val="accent2"/>
                </a:solidFill>
              </a:defRPr>
            </a:lvl3pPr>
            <a:lvl4pPr marL="1828800" lvl="3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rabicPeriod"/>
              <a:defRPr>
                <a:solidFill>
                  <a:schemeClr val="accent2"/>
                </a:solidFill>
              </a:defRPr>
            </a:lvl4pPr>
            <a:lvl5pPr marL="2286000" lvl="4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lphaLcPeriod"/>
              <a:defRPr>
                <a:solidFill>
                  <a:schemeClr val="accent2"/>
                </a:solidFill>
              </a:defRPr>
            </a:lvl5pPr>
            <a:lvl6pPr marL="2743200" lvl="5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romanLcPeriod"/>
              <a:defRPr>
                <a:solidFill>
                  <a:schemeClr val="accent2"/>
                </a:solidFill>
              </a:defRPr>
            </a:lvl6pPr>
            <a:lvl7pPr marL="3200400" lvl="6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rabicPeriod"/>
              <a:defRPr>
                <a:solidFill>
                  <a:schemeClr val="accent2"/>
                </a:solidFill>
              </a:defRPr>
            </a:lvl7pPr>
            <a:lvl8pPr marL="3657600" lvl="7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lphaLcPeriod"/>
              <a:defRPr>
                <a:solidFill>
                  <a:schemeClr val="accent2"/>
                </a:solidFill>
              </a:defRPr>
            </a:lvl8pPr>
            <a:lvl9pPr marL="4114800" lvl="8" indent="-2984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Font typeface="Muli"/>
              <a:buAutoNum type="romanLcPeriod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939300" y="351842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/>
          </a:blip>
          <a:srcRect l="47240" t="1700" r="147" b="49281"/>
          <a:stretch/>
        </p:blipFill>
        <p:spPr>
          <a:xfrm rot="10800000" flipH="1">
            <a:off x="476" y="-1"/>
            <a:ext cx="1544626" cy="143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MAIN_POIN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20000" y="923400"/>
            <a:ext cx="4157100" cy="32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numbers">
  <p:cSld name="CUSTOM_8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subTitle" idx="1"/>
          </p:nvPr>
        </p:nvSpPr>
        <p:spPr>
          <a:xfrm>
            <a:off x="1357350" y="3604370"/>
            <a:ext cx="6429300" cy="67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 hasCustomPrompt="1"/>
          </p:nvPr>
        </p:nvSpPr>
        <p:spPr>
          <a:xfrm>
            <a:off x="2127900" y="3050450"/>
            <a:ext cx="4888200" cy="78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19"/>
          <p:cNvSpPr txBox="1">
            <a:spLocks noGrp="1"/>
          </p:cNvSpPr>
          <p:nvPr>
            <p:ph type="subTitle" idx="2"/>
          </p:nvPr>
        </p:nvSpPr>
        <p:spPr>
          <a:xfrm>
            <a:off x="1357350" y="1767557"/>
            <a:ext cx="6429300" cy="67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title" idx="3" hasCustomPrompt="1"/>
          </p:nvPr>
        </p:nvSpPr>
        <p:spPr>
          <a:xfrm>
            <a:off x="2127900" y="1213638"/>
            <a:ext cx="4888200" cy="78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8" r:id="rId4"/>
    <p:sldLayoutId id="2147483659" r:id="rId5"/>
    <p:sldLayoutId id="2147483660" r:id="rId6"/>
    <p:sldLayoutId id="2147483663" r:id="rId7"/>
    <p:sldLayoutId id="2147483665" r:id="rId8"/>
    <p:sldLayoutId id="2147483673" r:id="rId9"/>
    <p:sldLayoutId id="2147483674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tiff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tiff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>
            <a:spLocks noGrp="1"/>
          </p:cNvSpPr>
          <p:nvPr>
            <p:ph type="subTitle" idx="1"/>
          </p:nvPr>
        </p:nvSpPr>
        <p:spPr>
          <a:xfrm flipH="1">
            <a:off x="4721687" y="3220316"/>
            <a:ext cx="3702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Aft>
                <a:spcPts val="1600"/>
              </a:spcAft>
              <a:buNone/>
            </a:pPr>
            <a:r>
              <a:rPr lang="en" dirty="0"/>
              <a:t>Data Analysis: South Dakota</a:t>
            </a:r>
          </a:p>
          <a:p>
            <a:pPr marL="0" lvl="0" indent="0" algn="l" rtl="0">
              <a:spcAft>
                <a:spcPts val="1600"/>
              </a:spcAft>
              <a:buNone/>
            </a:pPr>
            <a:r>
              <a:rPr lang="en-US" dirty="0"/>
              <a:t>Hong Zhao, Katie Salas, </a:t>
            </a:r>
            <a:r>
              <a:rPr lang="en-US" dirty="0" err="1"/>
              <a:t>Fahema</a:t>
            </a:r>
            <a:r>
              <a:rPr lang="en-US" dirty="0"/>
              <a:t> Nabi</a:t>
            </a:r>
          </a:p>
          <a:p>
            <a:br>
              <a:rPr lang="en-US" dirty="0"/>
            </a:br>
            <a:endParaRPr lang="en-US" dirty="0"/>
          </a:p>
          <a:p>
            <a:br>
              <a:rPr lang="en-US" dirty="0"/>
            </a:br>
            <a:r>
              <a:rPr lang="en" dirty="0"/>
              <a:t> </a:t>
            </a:r>
            <a:endParaRPr dirty="0"/>
          </a:p>
        </p:txBody>
      </p:sp>
      <p:sp>
        <p:nvSpPr>
          <p:cNvPr id="192" name="Google Shape;192;p31"/>
          <p:cNvSpPr txBox="1">
            <a:spLocks noGrp="1"/>
          </p:cNvSpPr>
          <p:nvPr>
            <p:ph type="ctrTitle"/>
          </p:nvPr>
        </p:nvSpPr>
        <p:spPr>
          <a:xfrm flipH="1">
            <a:off x="4721687" y="2290984"/>
            <a:ext cx="3702300" cy="10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C6600"/>
                </a:solidFill>
              </a:rPr>
              <a:t>COVID-19</a:t>
            </a:r>
            <a:endParaRPr dirty="0">
              <a:solidFill>
                <a:srgbClr val="FC6600"/>
              </a:solidFill>
            </a:endParaRPr>
          </a:p>
        </p:txBody>
      </p:sp>
      <p:grpSp>
        <p:nvGrpSpPr>
          <p:cNvPr id="193" name="Google Shape;193;p31"/>
          <p:cNvGrpSpPr/>
          <p:nvPr/>
        </p:nvGrpSpPr>
        <p:grpSpPr>
          <a:xfrm flipH="1">
            <a:off x="4238512" y="1882589"/>
            <a:ext cx="4701091" cy="2592592"/>
            <a:chOff x="439473" y="1811648"/>
            <a:chExt cx="4206917" cy="1744178"/>
          </a:xfrm>
        </p:grpSpPr>
        <p:sp>
          <p:nvSpPr>
            <p:cNvPr id="194" name="Google Shape;194;p31"/>
            <p:cNvSpPr/>
            <p:nvPr/>
          </p:nvSpPr>
          <p:spPr>
            <a:xfrm>
              <a:off x="439473" y="3172127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1"/>
            <p:cNvSpPr/>
            <p:nvPr/>
          </p:nvSpPr>
          <p:spPr>
            <a:xfrm rot="10800000">
              <a:off x="4262691" y="1811648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 txBox="1">
            <a:spLocks noGrp="1"/>
          </p:cNvSpPr>
          <p:nvPr>
            <p:ph type="subTitle" idx="1"/>
          </p:nvPr>
        </p:nvSpPr>
        <p:spPr>
          <a:xfrm flipH="1">
            <a:off x="249219" y="398033"/>
            <a:ext cx="5090160" cy="37693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39700" indent="0">
              <a:lnSpc>
                <a:spcPct val="150000"/>
              </a:lnSpc>
            </a:pPr>
            <a:r>
              <a:rPr lang="en" sz="1800" dirty="0">
                <a:solidFill>
                  <a:srgbClr val="FC6600"/>
                </a:solidFill>
                <a:latin typeface="+mj-lt"/>
              </a:rPr>
              <a:t>Conclusions continued</a:t>
            </a:r>
          </a:p>
          <a:p>
            <a:pPr marL="139700" indent="0">
              <a:lnSpc>
                <a:spcPct val="150000"/>
              </a:lnSpc>
            </a:pPr>
            <a:endParaRPr lang="en" sz="1800" dirty="0">
              <a:latin typeface="+mj-lt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  <a:latin typeface="+mn-lt"/>
              </a:rPr>
              <a:t>South Dakota, less densely populated, has had fewer cases than Florida, New York, and Arizona. </a:t>
            </a:r>
          </a:p>
          <a:p>
            <a:pPr marL="139700" indent="0">
              <a:lnSpc>
                <a:spcPct val="150000"/>
              </a:lnSpc>
            </a:pPr>
            <a:endParaRPr lang="en-US" sz="13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  <a:latin typeface="+mn-lt"/>
              </a:rPr>
              <a:t>South Dakota does not have a state-wide mask mandate. Therefore, while it may look like there is a decline in the last 30 days, compared to the last four months, with a highly contagious new strain identified in the US, there is a likely chance of cases rising.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>
            <a:spLocks noGrp="1"/>
          </p:cNvSpPr>
          <p:nvPr>
            <p:ph type="body" idx="1"/>
          </p:nvPr>
        </p:nvSpPr>
        <p:spPr>
          <a:xfrm>
            <a:off x="720050" y="1405128"/>
            <a:ext cx="7703700" cy="34125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lnSpc>
                <a:spcPct val="150000"/>
              </a:lnSpc>
              <a:buClr>
                <a:schemeClr val="dk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FFFF"/>
              </a:solidFill>
              <a:latin typeface="Helvetica" pitchFamily="2" charset="0"/>
            </a:endParaRP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latin typeface="Helvetica" pitchFamily="2" charset="0"/>
              </a:rPr>
              <a:t>The data set is provided by the New York Times and includes each US State’s COVID-19 related new cases and deaths, since January 21, 2020.   </a:t>
            </a: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FFFF"/>
              </a:solidFill>
              <a:latin typeface="Helvetica" pitchFamily="2" charset="0"/>
            </a:endParaRP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latin typeface="Helvetica" pitchFamily="2" charset="0"/>
              </a:rPr>
              <a:t>We will be focusing on South Dakota and analyzing the given data. </a:t>
            </a: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FFFF"/>
              </a:solidFill>
              <a:latin typeface="Helvetica" pitchFamily="2" charset="0"/>
            </a:endParaRP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latin typeface="Helvetica" pitchFamily="2" charset="0"/>
              </a:rPr>
              <a:t>The first reported COVID case was on March 10, 2020. </a:t>
            </a: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FFFF"/>
              </a:solidFill>
              <a:latin typeface="Helvetica" pitchFamily="2" charset="0"/>
            </a:endParaRPr>
          </a:p>
          <a:p>
            <a:pPr marL="285750" lvl="0" indent="-285750">
              <a:buClr>
                <a:schemeClr val="dk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201" name="Google Shape;201;p32"/>
          <p:cNvSpPr txBox="1">
            <a:spLocks noGrp="1"/>
          </p:cNvSpPr>
          <p:nvPr>
            <p:ph type="ctrTitle"/>
          </p:nvPr>
        </p:nvSpPr>
        <p:spPr>
          <a:xfrm>
            <a:off x="939200" y="737927"/>
            <a:ext cx="7265400" cy="5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COVID Analysis: </a:t>
            </a:r>
            <a:r>
              <a:rPr lang="en" dirty="0">
                <a:solidFill>
                  <a:srgbClr val="FC6600"/>
                </a:solidFill>
              </a:rPr>
              <a:t>South Dakota </a:t>
            </a:r>
            <a:endParaRPr dirty="0">
              <a:solidFill>
                <a:srgbClr val="FC66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5ECB4B92-D3B7-A048-8E6B-C564C9B90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892" y="397460"/>
            <a:ext cx="6005179" cy="434857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1C185655-3C6B-B748-90E0-044705579A42}"/>
              </a:ext>
            </a:extLst>
          </p:cNvPr>
          <p:cNvSpPr/>
          <p:nvPr/>
        </p:nvSpPr>
        <p:spPr>
          <a:xfrm>
            <a:off x="4156661" y="2417862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>
                <a:solidFill>
                  <a:schemeClr val="dk1"/>
                </a:solidFill>
              </a:rPr>
              <a:t>104,512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A0EB43-C785-7944-9C6B-A13CCB78E7C0}"/>
              </a:ext>
            </a:extLst>
          </p:cNvPr>
          <p:cNvSpPr txBox="1"/>
          <p:nvPr/>
        </p:nvSpPr>
        <p:spPr>
          <a:xfrm>
            <a:off x="6695440" y="731520"/>
            <a:ext cx="2021840" cy="4031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" sz="4000" b="1" dirty="0">
                <a:solidFill>
                  <a:srgbClr val="FC6600"/>
                </a:solidFill>
                <a:latin typeface="Helvetica" pitchFamily="2" charset="0"/>
              </a:rPr>
              <a:t>104,512</a:t>
            </a:r>
          </a:p>
          <a:p>
            <a:pPr algn="ctr">
              <a:lnSpc>
                <a:spcPct val="150000"/>
              </a:lnSpc>
            </a:pPr>
            <a:endParaRPr lang="en" dirty="0">
              <a:solidFill>
                <a:srgbClr val="FC6600"/>
              </a:solidFill>
              <a:latin typeface="Helvetica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  <a:latin typeface="Helvetica" pitchFamily="2" charset="0"/>
              </a:rPr>
              <a:t>Reported cases of COVID-19 in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  <a:latin typeface="Helvetica" pitchFamily="2" charset="0"/>
              </a:rPr>
              <a:t>South Dakota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  <a:latin typeface="Helvetica" pitchFamily="2" charset="0"/>
              </a:rPr>
              <a:t>as of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  <a:latin typeface="Helvetica" pitchFamily="2" charset="0"/>
              </a:rPr>
              <a:t>January 15, 2021</a:t>
            </a:r>
          </a:p>
          <a:p>
            <a:pPr algn="ctr">
              <a:lnSpc>
                <a:spcPct val="150000"/>
              </a:lnSpc>
            </a:pPr>
            <a:endParaRPr lang="en" dirty="0">
              <a:solidFill>
                <a:srgbClr val="FC6600"/>
              </a:solidFill>
              <a:latin typeface="Helvetica" pitchFamily="2" charset="0"/>
            </a:endParaRPr>
          </a:p>
          <a:p>
            <a:pPr algn="ctr">
              <a:lnSpc>
                <a:spcPct val="150000"/>
              </a:lnSpc>
            </a:pPr>
            <a:endParaRPr lang="en-US" dirty="0">
              <a:solidFill>
                <a:srgbClr val="FC6600"/>
              </a:solidFill>
              <a:latin typeface="Helvetica" pitchFamily="2" charset="0"/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1A4919-CB49-0A4F-959B-037978C21CC6}"/>
              </a:ext>
            </a:extLst>
          </p:cNvPr>
          <p:cNvSpPr txBox="1"/>
          <p:nvPr/>
        </p:nvSpPr>
        <p:spPr>
          <a:xfrm>
            <a:off x="6736080" y="825135"/>
            <a:ext cx="1971040" cy="30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b="1" dirty="0">
                <a:solidFill>
                  <a:srgbClr val="FC6600"/>
                </a:solidFill>
                <a:latin typeface="Helvetica" pitchFamily="2" charset="0"/>
              </a:rPr>
              <a:t>1,614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  <a:latin typeface="Helvetica" pitchFamily="2" charset="0"/>
              </a:rPr>
              <a:t>Reported deaths of COVID-19 in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  <a:latin typeface="Helvetica" pitchFamily="2" charset="0"/>
              </a:rPr>
              <a:t>South Dakota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  <a:latin typeface="Helvetica" pitchFamily="2" charset="0"/>
              </a:rPr>
              <a:t>as of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  <a:latin typeface="Helvetica" pitchFamily="2" charset="0"/>
              </a:rPr>
              <a:t>January 15,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542A3-AE6D-8A41-901F-0034B8CF4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09" y="680720"/>
            <a:ext cx="6129489" cy="365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61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63903AEE-8465-2945-8532-1D6834BA7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30" y="511704"/>
            <a:ext cx="5829300" cy="412009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8971450-913F-0347-8B9F-9DE64993D88E}"/>
              </a:ext>
            </a:extLst>
          </p:cNvPr>
          <p:cNvSpPr txBox="1"/>
          <p:nvPr/>
        </p:nvSpPr>
        <p:spPr>
          <a:xfrm>
            <a:off x="6685280" y="681521"/>
            <a:ext cx="1990090" cy="3791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  <a:latin typeface="Helvetica" pitchFamily="2" charset="0"/>
                <a:cs typeface="Biome" panose="020B0604020202020204" pitchFamily="34" charset="0"/>
              </a:rPr>
              <a:t>This chart shows the number of new cases over time.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  <a:latin typeface="Helvetica" pitchFamily="2" charset="0"/>
                <a:cs typeface="Biome" panose="020B0604020202020204" pitchFamily="34" charset="0"/>
              </a:rPr>
              <a:t>Spikes start in September with major increases in November and December. 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4A70209E-EBC2-6B4E-981F-C6CA43656336}"/>
              </a:ext>
            </a:extLst>
          </p:cNvPr>
          <p:cNvCxnSpPr/>
          <p:nvPr/>
        </p:nvCxnSpPr>
        <p:spPr>
          <a:xfrm rot="5400000" flipH="1" flipV="1">
            <a:off x="-1591416" y="2571750"/>
            <a:ext cx="4120092" cy="12700"/>
          </a:xfrm>
          <a:prstGeom prst="bentConnector3">
            <a:avLst/>
          </a:prstGeom>
          <a:ln>
            <a:solidFill>
              <a:srgbClr val="FC66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7BF55A40-3524-F746-893F-254D2368B111}"/>
              </a:ext>
            </a:extLst>
          </p:cNvPr>
          <p:cNvCxnSpPr/>
          <p:nvPr/>
        </p:nvCxnSpPr>
        <p:spPr>
          <a:xfrm rot="5400000" flipH="1" flipV="1">
            <a:off x="4231534" y="2559050"/>
            <a:ext cx="4120092" cy="12700"/>
          </a:xfrm>
          <a:prstGeom prst="bentConnector3">
            <a:avLst/>
          </a:prstGeom>
          <a:ln>
            <a:solidFill>
              <a:srgbClr val="FC66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62642AD-65C5-3B4A-8462-017DC17F3E25}"/>
              </a:ext>
            </a:extLst>
          </p:cNvPr>
          <p:cNvCxnSpPr/>
          <p:nvPr/>
        </p:nvCxnSpPr>
        <p:spPr>
          <a:xfrm>
            <a:off x="474980" y="505354"/>
            <a:ext cx="5822950" cy="6350"/>
          </a:xfrm>
          <a:prstGeom prst="line">
            <a:avLst/>
          </a:prstGeom>
          <a:ln>
            <a:solidFill>
              <a:srgbClr val="FC66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B6D63D6-E353-EC4F-AB8C-676158DBC9CE}"/>
              </a:ext>
            </a:extLst>
          </p:cNvPr>
          <p:cNvCxnSpPr/>
          <p:nvPr/>
        </p:nvCxnSpPr>
        <p:spPr>
          <a:xfrm>
            <a:off x="459105" y="4619096"/>
            <a:ext cx="5822950" cy="6350"/>
          </a:xfrm>
          <a:prstGeom prst="line">
            <a:avLst/>
          </a:prstGeom>
          <a:ln>
            <a:solidFill>
              <a:srgbClr val="FC66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322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50"/>
          <p:cNvSpPr/>
          <p:nvPr/>
        </p:nvSpPr>
        <p:spPr>
          <a:xfrm rot="10800000">
            <a:off x="-333525" y="2317575"/>
            <a:ext cx="3159600" cy="3159600"/>
          </a:xfrm>
          <a:prstGeom prst="ellipse">
            <a:avLst/>
          </a:prstGeom>
          <a:gradFill>
            <a:gsLst>
              <a:gs pos="0">
                <a:srgbClr val="00151F">
                  <a:alpha val="56862"/>
                </a:srgbClr>
              </a:gs>
              <a:gs pos="5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6" name="Google Shape;706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9243" y="3589271"/>
            <a:ext cx="1195824" cy="1193323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0"/>
          <p:cNvSpPr/>
          <p:nvPr/>
        </p:nvSpPr>
        <p:spPr>
          <a:xfrm>
            <a:off x="5338563" y="155802"/>
            <a:ext cx="1082100" cy="1082100"/>
          </a:xfrm>
          <a:prstGeom prst="ellipse">
            <a:avLst/>
          </a:prstGeom>
          <a:gradFill>
            <a:gsLst>
              <a:gs pos="0">
                <a:srgbClr val="00151F">
                  <a:alpha val="23921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8" name="Google Shape;70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5669750" y="506900"/>
            <a:ext cx="403575" cy="402725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50"/>
          <p:cNvSpPr/>
          <p:nvPr/>
        </p:nvSpPr>
        <p:spPr>
          <a:xfrm>
            <a:off x="7861738" y="3885051"/>
            <a:ext cx="670800" cy="670800"/>
          </a:xfrm>
          <a:prstGeom prst="ellipse">
            <a:avLst/>
          </a:prstGeom>
          <a:gradFill>
            <a:gsLst>
              <a:gs pos="0">
                <a:srgbClr val="00151F">
                  <a:alpha val="23921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0" name="Google Shape;71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8067043" y="4102698"/>
            <a:ext cx="250178" cy="24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365C676-A88F-7D4A-92CF-13D4DCAC2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5051" y="278024"/>
            <a:ext cx="4662170" cy="329517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FDAEA8-BF81-A048-AFC5-D69F2B8BF536}"/>
              </a:ext>
            </a:extLst>
          </p:cNvPr>
          <p:cNvCxnSpPr>
            <a:cxnSpLocks/>
          </p:cNvCxnSpPr>
          <p:nvPr/>
        </p:nvCxnSpPr>
        <p:spPr>
          <a:xfrm flipH="1">
            <a:off x="4246880" y="2915920"/>
            <a:ext cx="1826445" cy="1066800"/>
          </a:xfrm>
          <a:prstGeom prst="line">
            <a:avLst/>
          </a:prstGeom>
          <a:ln>
            <a:solidFill>
              <a:srgbClr val="FC66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176AD5F-31DB-1047-BECA-5F80791E6AE4}"/>
              </a:ext>
            </a:extLst>
          </p:cNvPr>
          <p:cNvSpPr/>
          <p:nvPr/>
        </p:nvSpPr>
        <p:spPr>
          <a:xfrm>
            <a:off x="2351859" y="3897375"/>
            <a:ext cx="1864541" cy="205323"/>
          </a:xfrm>
          <a:prstGeom prst="rect">
            <a:avLst/>
          </a:prstGeom>
          <a:solidFill>
            <a:srgbClr val="FC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Sturgis Motorcycle Rally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1554AE0-FE12-C942-A946-97FC2699DE04}"/>
              </a:ext>
            </a:extLst>
          </p:cNvPr>
          <p:cNvCxnSpPr/>
          <p:nvPr/>
        </p:nvCxnSpPr>
        <p:spPr>
          <a:xfrm flipH="1">
            <a:off x="5781040" y="2915920"/>
            <a:ext cx="1148080" cy="883920"/>
          </a:xfrm>
          <a:prstGeom prst="line">
            <a:avLst/>
          </a:prstGeom>
          <a:ln>
            <a:solidFill>
              <a:srgbClr val="FC66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CECE50-B0BB-CE4F-8B63-6E038B78D4DE}"/>
              </a:ext>
            </a:extLst>
          </p:cNvPr>
          <p:cNvCxnSpPr/>
          <p:nvPr/>
        </p:nvCxnSpPr>
        <p:spPr>
          <a:xfrm flipH="1">
            <a:off x="5537200" y="2915920"/>
            <a:ext cx="1686560" cy="1639931"/>
          </a:xfrm>
          <a:prstGeom prst="line">
            <a:avLst/>
          </a:prstGeom>
          <a:ln>
            <a:solidFill>
              <a:srgbClr val="FC66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39C7C87-39E4-CF41-A3D1-889662B66A51}"/>
              </a:ext>
            </a:extLst>
          </p:cNvPr>
          <p:cNvCxnSpPr/>
          <p:nvPr/>
        </p:nvCxnSpPr>
        <p:spPr>
          <a:xfrm>
            <a:off x="7559040" y="2915920"/>
            <a:ext cx="0" cy="1186778"/>
          </a:xfrm>
          <a:prstGeom prst="line">
            <a:avLst/>
          </a:prstGeom>
          <a:ln>
            <a:solidFill>
              <a:srgbClr val="FC66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1DEBBC5-F85D-D843-858E-00C6BC5B1CD5}"/>
              </a:ext>
            </a:extLst>
          </p:cNvPr>
          <p:cNvSpPr/>
          <p:nvPr/>
        </p:nvSpPr>
        <p:spPr>
          <a:xfrm>
            <a:off x="4216400" y="4549557"/>
            <a:ext cx="1320800" cy="205323"/>
          </a:xfrm>
          <a:prstGeom prst="rect">
            <a:avLst/>
          </a:prstGeom>
          <a:solidFill>
            <a:srgbClr val="FC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Thanksgiving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5EA7E3-7112-0141-BBB6-2DE420A17A45}"/>
              </a:ext>
            </a:extLst>
          </p:cNvPr>
          <p:cNvSpPr/>
          <p:nvPr/>
        </p:nvSpPr>
        <p:spPr>
          <a:xfrm>
            <a:off x="6289040" y="4102698"/>
            <a:ext cx="1270000" cy="174662"/>
          </a:xfrm>
          <a:prstGeom prst="rect">
            <a:avLst/>
          </a:prstGeom>
          <a:solidFill>
            <a:srgbClr val="FC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Christmas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49C00D-2400-FE49-BC7B-FCA22F5A6E6A}"/>
              </a:ext>
            </a:extLst>
          </p:cNvPr>
          <p:cNvSpPr txBox="1"/>
          <p:nvPr/>
        </p:nvSpPr>
        <p:spPr>
          <a:xfrm>
            <a:off x="448635" y="241434"/>
            <a:ext cx="2692400" cy="3343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  <a:latin typeface="Helvetica" pitchFamily="2" charset="0"/>
              </a:rPr>
              <a:t>Key Dates:</a:t>
            </a:r>
          </a:p>
          <a:p>
            <a:pPr lvl="0">
              <a:lnSpc>
                <a:spcPct val="150000"/>
              </a:lnSpc>
            </a:pPr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  <a:p>
            <a:pPr lvl="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Sturgis Motorcycle Rally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Helvetica" pitchFamily="2" charset="0"/>
              </a:rPr>
              <a:t>August 7-16, 2020	</a:t>
            </a:r>
          </a:p>
          <a:p>
            <a:pPr lvl="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Halloween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Helvetica" pitchFamily="2" charset="0"/>
              </a:rPr>
              <a:t>October 31, 2020</a:t>
            </a:r>
          </a:p>
          <a:p>
            <a:pPr lvl="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Thanksgiving 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Helvetica" pitchFamily="2" charset="0"/>
              </a:rPr>
              <a:t>November 26, 2020	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Christmas	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Helvetica" pitchFamily="2" charset="0"/>
              </a:rPr>
              <a:t>December 25, 2020</a:t>
            </a:r>
          </a:p>
          <a:p>
            <a:pPr lvl="0">
              <a:lnSpc>
                <a:spcPct val="150000"/>
              </a:lnSpc>
            </a:pPr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989050-C58F-A64C-9A4F-EF880D17D500}"/>
              </a:ext>
            </a:extLst>
          </p:cNvPr>
          <p:cNvCxnSpPr/>
          <p:nvPr/>
        </p:nvCxnSpPr>
        <p:spPr>
          <a:xfrm flipV="1">
            <a:off x="6073325" y="2722880"/>
            <a:ext cx="0" cy="193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68DD157-12EA-3D47-88E2-099B5CAB333E}"/>
              </a:ext>
            </a:extLst>
          </p:cNvPr>
          <p:cNvCxnSpPr/>
          <p:nvPr/>
        </p:nvCxnSpPr>
        <p:spPr>
          <a:xfrm flipV="1">
            <a:off x="6929120" y="2204720"/>
            <a:ext cx="0" cy="71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78120D3-5EA0-2745-A37F-C4D41A054133}"/>
              </a:ext>
            </a:extLst>
          </p:cNvPr>
          <p:cNvCxnSpPr/>
          <p:nvPr/>
        </p:nvCxnSpPr>
        <p:spPr>
          <a:xfrm flipV="1">
            <a:off x="7235121" y="1949102"/>
            <a:ext cx="0" cy="949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EEC8695-50EF-E840-ABF1-547C1496B7F1}"/>
              </a:ext>
            </a:extLst>
          </p:cNvPr>
          <p:cNvCxnSpPr/>
          <p:nvPr/>
        </p:nvCxnSpPr>
        <p:spPr>
          <a:xfrm flipV="1">
            <a:off x="7559040" y="2418080"/>
            <a:ext cx="0" cy="497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6870E375-B04D-1547-81EF-FEB712F2877E}"/>
              </a:ext>
            </a:extLst>
          </p:cNvPr>
          <p:cNvSpPr/>
          <p:nvPr/>
        </p:nvSpPr>
        <p:spPr>
          <a:xfrm>
            <a:off x="4421704" y="3811851"/>
            <a:ext cx="1385206" cy="205323"/>
          </a:xfrm>
          <a:prstGeom prst="rect">
            <a:avLst/>
          </a:prstGeom>
          <a:solidFill>
            <a:srgbClr val="FC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effectLst>
                  <a:outerShdw dist="50800" sx="1000" sy="1000" algn="ctr" rotWithShape="0">
                    <a:schemeClr val="tx1"/>
                  </a:outerShdw>
                </a:effectLst>
              </a:rPr>
              <a:t>Halloween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6965C31-F06A-6B4E-AF59-89B9D969A2A7}"/>
              </a:ext>
            </a:extLst>
          </p:cNvPr>
          <p:cNvCxnSpPr/>
          <p:nvPr/>
        </p:nvCxnSpPr>
        <p:spPr>
          <a:xfrm>
            <a:off x="3655051" y="278024"/>
            <a:ext cx="4662170" cy="0"/>
          </a:xfrm>
          <a:prstGeom prst="line">
            <a:avLst/>
          </a:prstGeom>
          <a:ln>
            <a:solidFill>
              <a:srgbClr val="FC66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0A1FBD2-F352-5549-8937-B9506BD5BFB6}"/>
              </a:ext>
            </a:extLst>
          </p:cNvPr>
          <p:cNvCxnSpPr/>
          <p:nvPr/>
        </p:nvCxnSpPr>
        <p:spPr>
          <a:xfrm>
            <a:off x="3655051" y="3562495"/>
            <a:ext cx="4662170" cy="0"/>
          </a:xfrm>
          <a:prstGeom prst="line">
            <a:avLst/>
          </a:prstGeom>
          <a:ln>
            <a:solidFill>
              <a:srgbClr val="FC66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BDEF2FB-6F17-F247-A95F-FE8CDD5593DE}"/>
              </a:ext>
            </a:extLst>
          </p:cNvPr>
          <p:cNvCxnSpPr/>
          <p:nvPr/>
        </p:nvCxnSpPr>
        <p:spPr>
          <a:xfrm>
            <a:off x="3655051" y="278024"/>
            <a:ext cx="0" cy="3360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DD818D1-4509-F048-810C-98289C8B3EDB}"/>
              </a:ext>
            </a:extLst>
          </p:cNvPr>
          <p:cNvCxnSpPr/>
          <p:nvPr/>
        </p:nvCxnSpPr>
        <p:spPr>
          <a:xfrm flipV="1">
            <a:off x="3655051" y="278024"/>
            <a:ext cx="0" cy="3360488"/>
          </a:xfrm>
          <a:prstGeom prst="line">
            <a:avLst/>
          </a:prstGeom>
          <a:ln>
            <a:solidFill>
              <a:srgbClr val="FC66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BCED024-8346-5947-82AF-0CEA77E10789}"/>
              </a:ext>
            </a:extLst>
          </p:cNvPr>
          <p:cNvCxnSpPr/>
          <p:nvPr/>
        </p:nvCxnSpPr>
        <p:spPr>
          <a:xfrm flipV="1">
            <a:off x="8284192" y="278024"/>
            <a:ext cx="0" cy="3360488"/>
          </a:xfrm>
          <a:prstGeom prst="line">
            <a:avLst/>
          </a:prstGeom>
          <a:ln>
            <a:solidFill>
              <a:srgbClr val="FC66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77BE9D-E01C-F646-B418-A10FDC8C7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229870"/>
            <a:ext cx="7645400" cy="40686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978DE7-69CF-9B45-B3E1-1FAC87D8D169}"/>
              </a:ext>
            </a:extLst>
          </p:cNvPr>
          <p:cNvSpPr txBox="1"/>
          <p:nvPr/>
        </p:nvSpPr>
        <p:spPr>
          <a:xfrm>
            <a:off x="1483360" y="4605853"/>
            <a:ext cx="617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South Dakota’s new cases in the last 30 days. </a:t>
            </a:r>
          </a:p>
        </p:txBody>
      </p:sp>
    </p:spTree>
    <p:extLst>
      <p:ext uri="{BB962C8B-B14F-4D97-AF65-F5344CB8AC3E}">
        <p14:creationId xmlns:p14="http://schemas.microsoft.com/office/powerpoint/2010/main" val="2768523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9445F5-F50C-C849-B328-E23B2495E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196" y="274320"/>
            <a:ext cx="7029607" cy="37185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32ABE2-707F-8749-90F7-BC73433785B0}"/>
              </a:ext>
            </a:extLst>
          </p:cNvPr>
          <p:cNvSpPr txBox="1"/>
          <p:nvPr/>
        </p:nvSpPr>
        <p:spPr>
          <a:xfrm>
            <a:off x="304800" y="4246880"/>
            <a:ext cx="85242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South Dakota in comparison to surrounding states and states that have had high infection rates,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Florida, New York, Oklahoma, and Michigan. </a:t>
            </a:r>
          </a:p>
        </p:txBody>
      </p:sp>
    </p:spTree>
    <p:extLst>
      <p:ext uri="{BB962C8B-B14F-4D97-AF65-F5344CB8AC3E}">
        <p14:creationId xmlns:p14="http://schemas.microsoft.com/office/powerpoint/2010/main" val="3750765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77C02C-8A1B-8F44-9B57-E0950FC3F3B9}"/>
              </a:ext>
            </a:extLst>
          </p:cNvPr>
          <p:cNvSpPr txBox="1"/>
          <p:nvPr/>
        </p:nvSpPr>
        <p:spPr>
          <a:xfrm>
            <a:off x="233680" y="203200"/>
            <a:ext cx="5252720" cy="5595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sz="13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FC6600"/>
                </a:solidFill>
              </a:rPr>
              <a:t>Conclusions</a:t>
            </a:r>
            <a:r>
              <a:rPr lang="en-US" sz="1300" dirty="0">
                <a:solidFill>
                  <a:srgbClr val="FC6600"/>
                </a:solidFill>
              </a:rPr>
              <a:t>: </a:t>
            </a:r>
          </a:p>
          <a:p>
            <a:pPr>
              <a:lnSpc>
                <a:spcPct val="150000"/>
              </a:lnSpc>
            </a:pPr>
            <a:endParaRPr lang="en-US" sz="13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</a:rPr>
              <a:t>South Dakota’s total COVID cases began to spike around </a:t>
            </a:r>
            <a:r>
              <a:rPr lang="en-US" dirty="0">
                <a:solidFill>
                  <a:schemeClr val="tx1"/>
                </a:solidFill>
              </a:rPr>
              <a:t>September,</a:t>
            </a:r>
            <a:r>
              <a:rPr lang="en-US" sz="1300" dirty="0">
                <a:solidFill>
                  <a:schemeClr val="tx1"/>
                </a:solidFill>
              </a:rPr>
              <a:t> which suggests that a super spreader event occurred in the summer that caused an increase in infections.</a:t>
            </a:r>
          </a:p>
          <a:p>
            <a:pPr>
              <a:lnSpc>
                <a:spcPct val="150000"/>
              </a:lnSpc>
            </a:pPr>
            <a:endParaRPr lang="en-US" sz="13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</a:rPr>
              <a:t>Spikes around the holidays may be due to travel and family gatherings. Colder weather forces people inside where COVID is more likely to spread.</a:t>
            </a:r>
          </a:p>
          <a:p>
            <a:pPr>
              <a:lnSpc>
                <a:spcPct val="150000"/>
              </a:lnSpc>
            </a:pPr>
            <a:endParaRPr lang="en-US" sz="13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</a:rPr>
              <a:t>South Dakota hit its worst point in the pandemic in </a:t>
            </a:r>
            <a:r>
              <a:rPr lang="en-US" sz="1300" dirty="0" err="1">
                <a:solidFill>
                  <a:schemeClr val="tx1"/>
                </a:solidFill>
              </a:rPr>
              <a:t>Novembe</a:t>
            </a:r>
            <a:r>
              <a:rPr lang="en-US" sz="1300" dirty="0">
                <a:solidFill>
                  <a:schemeClr val="tx1"/>
                </a:solidFill>
              </a:rPr>
              <a:t>,  with the highest number of total new cases and highest daily average new cases.</a:t>
            </a:r>
          </a:p>
          <a:p>
            <a:pPr>
              <a:lnSpc>
                <a:spcPct val="150000"/>
              </a:lnSpc>
            </a:pPr>
            <a:br>
              <a:rPr lang="en-US" sz="1300" dirty="0">
                <a:solidFill>
                  <a:schemeClr val="tx1"/>
                </a:solidFill>
              </a:rPr>
            </a:br>
            <a:endParaRPr lang="en-US" sz="13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br>
              <a:rPr lang="en-US" sz="1300" dirty="0">
                <a:solidFill>
                  <a:schemeClr val="tx1"/>
                </a:solidFill>
              </a:rPr>
            </a:br>
            <a:endParaRPr lang="en-US" sz="13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VID-19 by Slidesgo">
  <a:themeElements>
    <a:clrScheme name="Simple Light">
      <a:dk1>
        <a:srgbClr val="FFFFFF"/>
      </a:dk1>
      <a:lt1>
        <a:srgbClr val="00151F"/>
      </a:lt1>
      <a:dk2>
        <a:srgbClr val="00287F"/>
      </a:dk2>
      <a:lt2>
        <a:srgbClr val="00C5FF"/>
      </a:lt2>
      <a:accent1>
        <a:srgbClr val="6CF6EA"/>
      </a:accent1>
      <a:accent2>
        <a:srgbClr val="FFFFFF"/>
      </a:accent2>
      <a:accent3>
        <a:srgbClr val="00151F"/>
      </a:accent3>
      <a:accent4>
        <a:srgbClr val="00287F"/>
      </a:accent4>
      <a:accent5>
        <a:srgbClr val="00C5FF"/>
      </a:accent5>
      <a:accent6>
        <a:srgbClr val="6CF6E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FFFFFF"/>
    </a:dk1>
    <a:lt1>
      <a:srgbClr val="00151F"/>
    </a:lt1>
    <a:dk2>
      <a:srgbClr val="00287F"/>
    </a:dk2>
    <a:lt2>
      <a:srgbClr val="00C5FF"/>
    </a:lt2>
    <a:accent1>
      <a:srgbClr val="6CF6EA"/>
    </a:accent1>
    <a:accent2>
      <a:srgbClr val="FFFFFF"/>
    </a:accent2>
    <a:accent3>
      <a:srgbClr val="00151F"/>
    </a:accent3>
    <a:accent4>
      <a:srgbClr val="00287F"/>
    </a:accent4>
    <a:accent5>
      <a:srgbClr val="00C5FF"/>
    </a:accent5>
    <a:accent6>
      <a:srgbClr val="6CF6EA"/>
    </a:accent6>
    <a:hlink>
      <a:srgbClr val="FFFFFF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1414</TotalTime>
  <Words>359</Words>
  <Application>Microsoft Macintosh PowerPoint</Application>
  <PresentationFormat>On-screen Show (16:9)</PresentationFormat>
  <Paragraphs>58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Muli</vt:lpstr>
      <vt:lpstr>Saira SemiCondensed SemiBold</vt:lpstr>
      <vt:lpstr>Arial</vt:lpstr>
      <vt:lpstr>Saira SemiCondensed Medium</vt:lpstr>
      <vt:lpstr>Helvetica</vt:lpstr>
      <vt:lpstr>Bahiana</vt:lpstr>
      <vt:lpstr>Anaheim</vt:lpstr>
      <vt:lpstr>Fira Sans Extra Condensed Medium</vt:lpstr>
      <vt:lpstr>Roboto Slab Regular</vt:lpstr>
      <vt:lpstr>COVID-19 by Slidesgo</vt:lpstr>
      <vt:lpstr>COVID-19</vt:lpstr>
      <vt:lpstr>COVID Analysis: South Dakota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</dc:title>
  <cp:lastModifiedBy>Katie Salas</cp:lastModifiedBy>
  <cp:revision>24</cp:revision>
  <dcterms:modified xsi:type="dcterms:W3CDTF">2021-01-17T03:29:50Z</dcterms:modified>
</cp:coreProperties>
</file>